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60" r:id="rId3"/>
    <p:sldId id="263" r:id="rId4"/>
    <p:sldId id="264" r:id="rId5"/>
    <p:sldId id="265" r:id="rId6"/>
    <p:sldId id="267" r:id="rId7"/>
    <p:sldId id="266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62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24" userDrawn="1">
          <p15:clr>
            <a:srgbClr val="A4A3A4"/>
          </p15:clr>
        </p15:guide>
        <p15:guide id="2" pos="290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in Cox" initials="KC" lastIdx="1" clrIdx="0">
    <p:extLst>
      <p:ext uri="{19B8F6BF-5375-455C-9EA6-DF929625EA0E}">
        <p15:presenceInfo xmlns:p15="http://schemas.microsoft.com/office/powerpoint/2012/main" userId="dd82fc35ea2bed9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31493F"/>
    <a:srgbClr val="293134"/>
    <a:srgbClr val="B50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3592" autoAdjust="0"/>
  </p:normalViewPr>
  <p:slideViewPr>
    <p:cSldViewPr showGuides="1">
      <p:cViewPr varScale="1">
        <p:scale>
          <a:sx n="72" d="100"/>
          <a:sy n="72" d="100"/>
        </p:scale>
        <p:origin x="1350" y="72"/>
      </p:cViewPr>
      <p:guideLst>
        <p:guide orient="horz" pos="624"/>
        <p:guide pos="29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0C7ED3-6993-4347-B443-83F433321F8D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F80A88-345B-45F5-AF9C-21D47CCF5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203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D76CF-5E7C-420B-89A3-7189BACB8345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AD6F-56F8-4A9C-9A17-FB6D18A5D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76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D76CF-5E7C-420B-89A3-7189BACB8345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AD6F-56F8-4A9C-9A17-FB6D18A5D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43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D76CF-5E7C-420B-89A3-7189BACB8345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AD6F-56F8-4A9C-9A17-FB6D18A5D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573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D76CF-5E7C-420B-89A3-7189BACB8345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AD6F-56F8-4A9C-9A17-FB6D18A5D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606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D76CF-5E7C-420B-89A3-7189BACB8345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AD6F-56F8-4A9C-9A17-FB6D18A5D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609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D76CF-5E7C-420B-89A3-7189BACB8345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AD6F-56F8-4A9C-9A17-FB6D18A5D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015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D76CF-5E7C-420B-89A3-7189BACB8345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AD6F-56F8-4A9C-9A17-FB6D18A5D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98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D76CF-5E7C-420B-89A3-7189BACB8345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AD6F-56F8-4A9C-9A17-FB6D18A5D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908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D76CF-5E7C-420B-89A3-7189BACB8345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AD6F-56F8-4A9C-9A17-FB6D18A5D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27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D76CF-5E7C-420B-89A3-7189BACB8345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AD6F-56F8-4A9C-9A17-FB6D18A5D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0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D76CF-5E7C-420B-89A3-7189BACB8345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AD6F-56F8-4A9C-9A17-FB6D18A5D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742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D76CF-5E7C-420B-89A3-7189BACB8345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DAD6F-56F8-4A9C-9A17-FB6D18A5D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448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mc51@pitt.edu" TargetMode="External"/><Relationship Id="rId2" Type="http://schemas.openxmlformats.org/officeDocument/2006/relationships/hyperlink" Target="https://github.com/kc13/CS401PF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mailto:kmc51@pitt.edu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67A37A-C488-40D7-A088-6774405888BB}"/>
              </a:ext>
            </a:extLst>
          </p:cNvPr>
          <p:cNvSpPr txBox="1"/>
          <p:nvPr/>
        </p:nvSpPr>
        <p:spPr>
          <a:xfrm>
            <a:off x="0" y="0"/>
            <a:ext cx="8134066" cy="52322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CS401 Lab 4/6/20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931DCA-4690-4B93-9419-BA902293A61A}"/>
              </a:ext>
            </a:extLst>
          </p:cNvPr>
          <p:cNvSpPr txBox="1"/>
          <p:nvPr/>
        </p:nvSpPr>
        <p:spPr>
          <a:xfrm>
            <a:off x="-148856" y="702634"/>
            <a:ext cx="8943940" cy="415498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1"/>
            <a:r>
              <a:rPr lang="en-US" sz="2400" dirty="0">
                <a:sym typeface="Wingdings" panose="05000000000000000000" pitchFamily="2" charset="2"/>
              </a:rPr>
              <a:t>These slides will be available online: </a:t>
            </a:r>
            <a:r>
              <a:rPr lang="en-US" sz="2400" dirty="0"/>
              <a:t> </a:t>
            </a:r>
          </a:p>
          <a:p>
            <a:pPr lvl="1"/>
            <a:r>
              <a:rPr lang="en-US" sz="2400" dirty="0">
                <a:hlinkClick r:id="rId2"/>
              </a:rPr>
              <a:t>https://github.com/kc13/CS401PF</a:t>
            </a:r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u="sng" dirty="0"/>
              <a:t>Agenda for today</a:t>
            </a:r>
            <a:r>
              <a:rPr lang="en-US" sz="2400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Remember to submit lab to </a:t>
            </a:r>
            <a:r>
              <a:rPr lang="en-US" sz="2400" dirty="0">
                <a:hlinkClick r:id="rId3"/>
              </a:rPr>
              <a:t>kmc51@pitt.edu</a:t>
            </a:r>
            <a:endParaRPr lang="en-US" sz="24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Car Dealer App, part II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Partial credit will be given for partially complete assignments</a:t>
            </a:r>
            <a:endParaRPr lang="en-US" sz="2400" dirty="0"/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Comments on the next lab assignment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Bike Display (posted early this AM)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4562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736AEF-D051-4887-A7CD-CA32285F530F}"/>
              </a:ext>
            </a:extLst>
          </p:cNvPr>
          <p:cNvSpPr txBox="1"/>
          <p:nvPr/>
        </p:nvSpPr>
        <p:spPr>
          <a:xfrm>
            <a:off x="0" y="-33453"/>
            <a:ext cx="8134066" cy="52322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800" u="sng" dirty="0">
                <a:solidFill>
                  <a:srgbClr val="002060"/>
                </a:solidFill>
              </a:rPr>
              <a:t>Assignment</a:t>
            </a:r>
            <a:r>
              <a:rPr lang="en-US" sz="2800" dirty="0">
                <a:solidFill>
                  <a:srgbClr val="002060"/>
                </a:solidFill>
              </a:rPr>
              <a:t>: </a:t>
            </a:r>
            <a:r>
              <a:rPr lang="en-US" sz="2800" dirty="0" err="1">
                <a:solidFill>
                  <a:srgbClr val="002060"/>
                </a:solidFill>
              </a:rPr>
              <a:t>BikeDisplay</a:t>
            </a:r>
            <a:r>
              <a:rPr lang="en-US" sz="2800" dirty="0">
                <a:solidFill>
                  <a:srgbClr val="002060"/>
                </a:solidFill>
              </a:rPr>
              <a:t> (19:55)  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379046-B93F-4D9D-BF20-812A0E091E46}"/>
              </a:ext>
            </a:extLst>
          </p:cNvPr>
          <p:cNvSpPr txBox="1"/>
          <p:nvPr/>
        </p:nvSpPr>
        <p:spPr>
          <a:xfrm>
            <a:off x="269488" y="4038600"/>
            <a:ext cx="739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Begins talking about the sensors.</a:t>
            </a:r>
          </a:p>
          <a:p>
            <a:endParaRPr lang="en-US" sz="20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6C7DA81-F633-4A99-A6C5-538E199796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4" t="18122" r="32256" b="20387"/>
          <a:stretch/>
        </p:blipFill>
        <p:spPr>
          <a:xfrm>
            <a:off x="304800" y="762000"/>
            <a:ext cx="5715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765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736AEF-D051-4887-A7CD-CA32285F530F}"/>
              </a:ext>
            </a:extLst>
          </p:cNvPr>
          <p:cNvSpPr txBox="1"/>
          <p:nvPr/>
        </p:nvSpPr>
        <p:spPr>
          <a:xfrm>
            <a:off x="0" y="-33453"/>
            <a:ext cx="8134066" cy="52322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800" u="sng" dirty="0">
                <a:solidFill>
                  <a:srgbClr val="002060"/>
                </a:solidFill>
              </a:rPr>
              <a:t>Assignment</a:t>
            </a:r>
            <a:r>
              <a:rPr lang="en-US" sz="2800" dirty="0">
                <a:solidFill>
                  <a:srgbClr val="002060"/>
                </a:solidFill>
              </a:rPr>
              <a:t>: </a:t>
            </a:r>
            <a:r>
              <a:rPr lang="en-US" sz="2800" dirty="0" err="1">
                <a:solidFill>
                  <a:srgbClr val="002060"/>
                </a:solidFill>
              </a:rPr>
              <a:t>BikeDisplay</a:t>
            </a:r>
            <a:r>
              <a:rPr lang="en-US" sz="2800" dirty="0">
                <a:solidFill>
                  <a:srgbClr val="002060"/>
                </a:solidFill>
              </a:rPr>
              <a:t> (21:41)  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379046-B93F-4D9D-BF20-812A0E091E46}"/>
              </a:ext>
            </a:extLst>
          </p:cNvPr>
          <p:cNvSpPr txBox="1"/>
          <p:nvPr/>
        </p:nvSpPr>
        <p:spPr>
          <a:xfrm>
            <a:off x="271347" y="3810000"/>
            <a:ext cx="7391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Creates a </a:t>
            </a:r>
            <a:r>
              <a:rPr lang="en-US" sz="2000" dirty="0" err="1"/>
              <a:t>Sensorable</a:t>
            </a:r>
            <a:r>
              <a:rPr lang="en-US" sz="2000" dirty="0"/>
              <a:t> interface.</a:t>
            </a:r>
          </a:p>
          <a:p>
            <a:endParaRPr lang="en-US" sz="2000" dirty="0"/>
          </a:p>
          <a:p>
            <a:r>
              <a:rPr lang="en-US" sz="2000" dirty="0"/>
              <a:t>You can think of an interface as being like a contract with the user.  If a new class claims that it implements an interface, then that means that it guarantees that it will implement the methods described here.</a:t>
            </a:r>
          </a:p>
          <a:p>
            <a:endParaRPr lang="en-US" sz="20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B87BB0D-A7B5-4768-B9B2-E604225FCA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20024" r="34167" b="20022"/>
          <a:stretch/>
        </p:blipFill>
        <p:spPr>
          <a:xfrm>
            <a:off x="293649" y="778283"/>
            <a:ext cx="5486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36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EFC8AB-B371-40AA-9663-CFCA9295C185}"/>
              </a:ext>
            </a:extLst>
          </p:cNvPr>
          <p:cNvSpPr txBox="1"/>
          <p:nvPr/>
        </p:nvSpPr>
        <p:spPr>
          <a:xfrm>
            <a:off x="0" y="-33453"/>
            <a:ext cx="8763000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rgbClr val="002060"/>
                </a:solidFill>
              </a:rPr>
              <a:t>Assignment</a:t>
            </a:r>
            <a:r>
              <a:rPr lang="en-US" sz="2800" dirty="0">
                <a:solidFill>
                  <a:srgbClr val="002060"/>
                </a:solidFill>
              </a:rPr>
              <a:t>: Starts describing the Sensor superclass (23:01)  </a:t>
            </a:r>
            <a:endParaRPr lang="en-US" sz="2400" dirty="0">
              <a:solidFill>
                <a:srgbClr val="002060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B630EAD-BD43-454E-92DA-2C65B2E2DC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21522" r="32917" b="13911"/>
          <a:stretch/>
        </p:blipFill>
        <p:spPr>
          <a:xfrm>
            <a:off x="228600" y="685791"/>
            <a:ext cx="7498080" cy="41436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870487-C5BA-4D49-887B-321F31289FD7}"/>
              </a:ext>
            </a:extLst>
          </p:cNvPr>
          <p:cNvSpPr txBox="1"/>
          <p:nvPr/>
        </p:nvSpPr>
        <p:spPr>
          <a:xfrm>
            <a:off x="281940" y="4883696"/>
            <a:ext cx="7391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 the provided code see </a:t>
            </a:r>
            <a:r>
              <a:rPr lang="en-US" sz="2000" dirty="0" err="1"/>
              <a:t>filepath</a:t>
            </a:r>
            <a:r>
              <a:rPr lang="en-US" sz="2000" dirty="0"/>
              <a:t>: </a:t>
            </a:r>
            <a:r>
              <a:rPr lang="en-US" sz="2000" dirty="0" err="1"/>
              <a:t>BikeDisplaySkeleton</a:t>
            </a:r>
            <a:r>
              <a:rPr lang="en-US" sz="2000" dirty="0"/>
              <a:t>\</a:t>
            </a:r>
            <a:r>
              <a:rPr lang="en-US" sz="2000" dirty="0" err="1"/>
              <a:t>DataAcquisitionSystem</a:t>
            </a:r>
            <a:r>
              <a:rPr lang="en-US" sz="2000" dirty="0"/>
              <a:t>\</a:t>
            </a:r>
            <a:r>
              <a:rPr lang="en-US" sz="2000" dirty="0" err="1"/>
              <a:t>src</a:t>
            </a:r>
            <a:r>
              <a:rPr lang="en-US" sz="2000" dirty="0"/>
              <a:t>\sensors</a:t>
            </a:r>
          </a:p>
          <a:p>
            <a:endParaRPr lang="en-US" sz="2000" dirty="0"/>
          </a:p>
          <a:p>
            <a:r>
              <a:rPr lang="en-US" sz="2000" dirty="0"/>
              <a:t>However, the code isn’t in that file; you have to fill it in based on what is provided in the video. </a:t>
            </a:r>
          </a:p>
        </p:txBody>
      </p:sp>
    </p:spTree>
    <p:extLst>
      <p:ext uri="{BB962C8B-B14F-4D97-AF65-F5344CB8AC3E}">
        <p14:creationId xmlns:p14="http://schemas.microsoft.com/office/powerpoint/2010/main" val="2978283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EFC8AB-B371-40AA-9663-CFCA9295C185}"/>
              </a:ext>
            </a:extLst>
          </p:cNvPr>
          <p:cNvSpPr txBox="1"/>
          <p:nvPr/>
        </p:nvSpPr>
        <p:spPr>
          <a:xfrm>
            <a:off x="0" y="-33453"/>
            <a:ext cx="8763000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rgbClr val="002060"/>
                </a:solidFill>
              </a:rPr>
              <a:t>Assignment</a:t>
            </a:r>
            <a:r>
              <a:rPr lang="en-US" sz="2800" dirty="0">
                <a:solidFill>
                  <a:srgbClr val="002060"/>
                </a:solidFill>
              </a:rPr>
              <a:t>: Sensor information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870487-C5BA-4D49-887B-321F31289FD7}"/>
              </a:ext>
            </a:extLst>
          </p:cNvPr>
          <p:cNvSpPr txBox="1"/>
          <p:nvPr/>
        </p:nvSpPr>
        <p:spPr>
          <a:xfrm>
            <a:off x="242725" y="4531260"/>
            <a:ext cx="739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sensor information comes from text files, which he provides for you.  See </a:t>
            </a:r>
            <a:r>
              <a:rPr lang="en-US" sz="2000" dirty="0" err="1"/>
              <a:t>src</a:t>
            </a:r>
            <a:r>
              <a:rPr lang="en-US" sz="2000" dirty="0"/>
              <a:t>/resources.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14269B44-C6ED-420C-BCE9-DE5EA839AD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20792" r="34167" b="16180"/>
          <a:stretch/>
        </p:blipFill>
        <p:spPr>
          <a:xfrm>
            <a:off x="281940" y="609594"/>
            <a:ext cx="6583680" cy="380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169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EFC8AB-B371-40AA-9663-CFCA9295C185}"/>
              </a:ext>
            </a:extLst>
          </p:cNvPr>
          <p:cNvSpPr txBox="1"/>
          <p:nvPr/>
        </p:nvSpPr>
        <p:spPr>
          <a:xfrm>
            <a:off x="0" y="-33453"/>
            <a:ext cx="8763000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rgbClr val="002060"/>
                </a:solidFill>
              </a:rPr>
              <a:t>Assignment</a:t>
            </a:r>
            <a:r>
              <a:rPr lang="en-US" sz="2800" dirty="0">
                <a:solidFill>
                  <a:srgbClr val="002060"/>
                </a:solidFill>
              </a:rPr>
              <a:t>: 25:59 example of a class that extends the Sensor Class and implements the </a:t>
            </a:r>
            <a:r>
              <a:rPr lang="en-US" sz="2800" dirty="0" err="1">
                <a:solidFill>
                  <a:srgbClr val="002060"/>
                </a:solidFill>
              </a:rPr>
              <a:t>Sensorable</a:t>
            </a:r>
            <a:r>
              <a:rPr lang="en-US" sz="2800" dirty="0">
                <a:solidFill>
                  <a:srgbClr val="002060"/>
                </a:solidFill>
              </a:rPr>
              <a:t> interface.</a:t>
            </a:r>
            <a:endParaRPr lang="en-US" sz="2400" dirty="0">
              <a:solidFill>
                <a:srgbClr val="002060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2F3ECA0-E505-44CA-8BEE-C6F0A863B3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19254" r="33333" b="17717"/>
          <a:stretch/>
        </p:blipFill>
        <p:spPr>
          <a:xfrm>
            <a:off x="152400" y="990589"/>
            <a:ext cx="7589520" cy="42626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85B06A-78B1-46BA-9BEE-BDF7FA1C7DE5}"/>
              </a:ext>
            </a:extLst>
          </p:cNvPr>
          <p:cNvSpPr txBox="1"/>
          <p:nvPr/>
        </p:nvSpPr>
        <p:spPr>
          <a:xfrm>
            <a:off x="228600" y="5486400"/>
            <a:ext cx="723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Again, the file has been started for you, but you need to complete it.</a:t>
            </a:r>
          </a:p>
          <a:p>
            <a:r>
              <a:rPr lang="en-US" dirty="0"/>
              <a:t>Note you also have several other sensors that you need to create.</a:t>
            </a:r>
          </a:p>
        </p:txBody>
      </p:sp>
    </p:spTree>
    <p:extLst>
      <p:ext uri="{BB962C8B-B14F-4D97-AF65-F5344CB8AC3E}">
        <p14:creationId xmlns:p14="http://schemas.microsoft.com/office/powerpoint/2010/main" val="744433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1DC0CD-8099-43D6-A397-290115ED8867}"/>
              </a:ext>
            </a:extLst>
          </p:cNvPr>
          <p:cNvSpPr txBox="1"/>
          <p:nvPr/>
        </p:nvSpPr>
        <p:spPr>
          <a:xfrm>
            <a:off x="0" y="-33453"/>
            <a:ext cx="8763000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rgbClr val="002060"/>
                </a:solidFill>
              </a:rPr>
              <a:t>Assignment</a:t>
            </a:r>
            <a:r>
              <a:rPr lang="en-US" sz="2800" dirty="0">
                <a:solidFill>
                  <a:srgbClr val="002060"/>
                </a:solidFill>
              </a:rPr>
              <a:t>: 30:08 more detail on code implementation </a:t>
            </a:r>
            <a:endParaRPr lang="en-US" sz="2400" dirty="0">
              <a:solidFill>
                <a:srgbClr val="002060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ADDCD06-48EB-4219-A4A2-73C2D9C7D3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17717" r="33333" b="16179"/>
          <a:stretch/>
        </p:blipFill>
        <p:spPr>
          <a:xfrm>
            <a:off x="152400" y="609600"/>
            <a:ext cx="7955280" cy="46859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7EFFD2-B0A3-4119-B91C-38A8F0021BD4}"/>
              </a:ext>
            </a:extLst>
          </p:cNvPr>
          <p:cNvSpPr txBox="1"/>
          <p:nvPr/>
        </p:nvSpPr>
        <p:spPr>
          <a:xfrm>
            <a:off x="228600" y="5486400"/>
            <a:ext cx="723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Going through methods in </a:t>
            </a:r>
            <a:r>
              <a:rPr lang="en-US" dirty="0" err="1"/>
              <a:t>FXMLDocumentController</a:t>
            </a:r>
            <a:r>
              <a:rPr lang="en-US" dirty="0"/>
              <a:t>.  You are given partial methods but need to create many of them.</a:t>
            </a:r>
          </a:p>
        </p:txBody>
      </p:sp>
    </p:spTree>
    <p:extLst>
      <p:ext uri="{BB962C8B-B14F-4D97-AF65-F5344CB8AC3E}">
        <p14:creationId xmlns:p14="http://schemas.microsoft.com/office/powerpoint/2010/main" val="4120354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41422F-7010-4735-859B-7D0981AF23D8}"/>
              </a:ext>
            </a:extLst>
          </p:cNvPr>
          <p:cNvSpPr txBox="1"/>
          <p:nvPr/>
        </p:nvSpPr>
        <p:spPr>
          <a:xfrm>
            <a:off x="0" y="-33453"/>
            <a:ext cx="8763000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rgbClr val="002060"/>
                </a:solidFill>
              </a:rPr>
              <a:t>Assignment</a:t>
            </a:r>
            <a:r>
              <a:rPr lang="en-US" sz="2800" dirty="0">
                <a:solidFill>
                  <a:srgbClr val="002060"/>
                </a:solidFill>
              </a:rPr>
              <a:t>: 37:00 running the simulation: You will need to finish the </a:t>
            </a:r>
            <a:r>
              <a:rPr lang="en-US" sz="2800" dirty="0" err="1">
                <a:solidFill>
                  <a:srgbClr val="002060"/>
                </a:solidFill>
              </a:rPr>
              <a:t>startSimulation</a:t>
            </a:r>
            <a:r>
              <a:rPr lang="en-US" sz="2800" dirty="0">
                <a:solidFill>
                  <a:srgbClr val="002060"/>
                </a:solidFill>
              </a:rPr>
              <a:t> class in such a way that it implements threading</a:t>
            </a:r>
            <a:endParaRPr lang="en-US" sz="2400" dirty="0">
              <a:solidFill>
                <a:srgbClr val="002060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993D2DA-69DE-4F67-8187-EF7807467F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19985" r="34167" b="18524"/>
          <a:stretch/>
        </p:blipFill>
        <p:spPr>
          <a:xfrm>
            <a:off x="381000" y="1676400"/>
            <a:ext cx="73152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236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37E925-E33D-4AAF-9898-C26C9478EE04}"/>
              </a:ext>
            </a:extLst>
          </p:cNvPr>
          <p:cNvSpPr txBox="1"/>
          <p:nvPr/>
        </p:nvSpPr>
        <p:spPr>
          <a:xfrm>
            <a:off x="0" y="-33453"/>
            <a:ext cx="8763000" cy="89255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Filling in the </a:t>
            </a:r>
            <a:r>
              <a:rPr lang="en-US" sz="2800" dirty="0" err="1">
                <a:solidFill>
                  <a:srgbClr val="002060"/>
                </a:solidFill>
              </a:rPr>
              <a:t>startSimulation</a:t>
            </a:r>
            <a:r>
              <a:rPr lang="en-US" sz="2800" dirty="0">
                <a:solidFill>
                  <a:srgbClr val="002060"/>
                </a:solidFill>
              </a:rPr>
              <a:t> method (40:10)</a:t>
            </a:r>
          </a:p>
          <a:p>
            <a:endParaRPr lang="en-US" sz="2400" dirty="0">
              <a:solidFill>
                <a:srgbClr val="002060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95E77B7-515B-44AD-AD7B-A8502EEA98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6" t="20589" r="35833" b="12849"/>
          <a:stretch/>
        </p:blipFill>
        <p:spPr>
          <a:xfrm>
            <a:off x="228600" y="685800"/>
            <a:ext cx="5486400" cy="3276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265063-E947-4A4D-8E8B-DEE2019A933A}"/>
              </a:ext>
            </a:extLst>
          </p:cNvPr>
          <p:cNvSpPr txBox="1"/>
          <p:nvPr/>
        </p:nvSpPr>
        <p:spPr>
          <a:xfrm>
            <a:off x="152400" y="4191000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You’ll need to follow the instructions given in the video.</a:t>
            </a:r>
          </a:p>
        </p:txBody>
      </p:sp>
    </p:spTree>
    <p:extLst>
      <p:ext uri="{BB962C8B-B14F-4D97-AF65-F5344CB8AC3E}">
        <p14:creationId xmlns:p14="http://schemas.microsoft.com/office/powerpoint/2010/main" val="3183036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C6FA1-ECB8-402C-8CC4-47136DE26D9E}"/>
              </a:ext>
            </a:extLst>
          </p:cNvPr>
          <p:cNvSpPr txBox="1"/>
          <p:nvPr/>
        </p:nvSpPr>
        <p:spPr>
          <a:xfrm>
            <a:off x="0" y="-33453"/>
            <a:ext cx="8763000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u="sng" dirty="0" err="1">
                <a:solidFill>
                  <a:srgbClr val="002060"/>
                </a:solidFill>
              </a:rPr>
              <a:t>readSensors</a:t>
            </a:r>
            <a:r>
              <a:rPr lang="en-US" sz="2800" u="sng" dirty="0">
                <a:solidFill>
                  <a:srgbClr val="002060"/>
                </a:solidFill>
              </a:rPr>
              <a:t> (45:00)</a:t>
            </a:r>
            <a:r>
              <a:rPr lang="en-US" sz="2800" dirty="0">
                <a:solidFill>
                  <a:srgbClr val="002060"/>
                </a:solidFill>
              </a:rPr>
              <a:t>:</a:t>
            </a:r>
            <a:endParaRPr lang="en-US" sz="2400" dirty="0">
              <a:solidFill>
                <a:srgbClr val="002060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EE26E0B-CDC1-4AFD-89DD-57F8A6117C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22137" r="35833" b="14397"/>
          <a:stretch/>
        </p:blipFill>
        <p:spPr>
          <a:xfrm>
            <a:off x="304800" y="685795"/>
            <a:ext cx="6492240" cy="36463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521BD5-0D70-40C4-B33E-A1BD550F66D5}"/>
              </a:ext>
            </a:extLst>
          </p:cNvPr>
          <p:cNvSpPr txBox="1"/>
          <p:nvPr/>
        </p:nvSpPr>
        <p:spPr>
          <a:xfrm>
            <a:off x="304800" y="4518213"/>
            <a:ext cx="723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of this has been made available already in the skeleton code.</a:t>
            </a:r>
          </a:p>
          <a:p>
            <a:r>
              <a:rPr lang="en-US" dirty="0"/>
              <a:t>However, you have to add your own code to handle the cases for the sensors that aren’t covered here.</a:t>
            </a:r>
          </a:p>
        </p:txBody>
      </p:sp>
    </p:spTree>
    <p:extLst>
      <p:ext uri="{BB962C8B-B14F-4D97-AF65-F5344CB8AC3E}">
        <p14:creationId xmlns:p14="http://schemas.microsoft.com/office/powerpoint/2010/main" val="681486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395634-F12F-4718-BA5F-AEB7807F3D5E}"/>
              </a:ext>
            </a:extLst>
          </p:cNvPr>
          <p:cNvSpPr txBox="1"/>
          <p:nvPr/>
        </p:nvSpPr>
        <p:spPr>
          <a:xfrm>
            <a:off x="0" y="-33453"/>
            <a:ext cx="8134066" cy="52322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800">
                <a:solidFill>
                  <a:srgbClr val="002060"/>
                </a:solidFill>
              </a:rPr>
              <a:t>Bike Display: </a:t>
            </a:r>
            <a:r>
              <a:rPr lang="en-US" sz="2800" dirty="0">
                <a:solidFill>
                  <a:srgbClr val="002060"/>
                </a:solidFill>
              </a:rPr>
              <a:t>submission for this lab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FCB21-4C9B-4430-804C-E81173531F1A}"/>
              </a:ext>
            </a:extLst>
          </p:cNvPr>
          <p:cNvSpPr txBox="1"/>
          <p:nvPr/>
        </p:nvSpPr>
        <p:spPr>
          <a:xfrm>
            <a:off x="304800" y="685800"/>
            <a:ext cx="7200900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Compress your NetBeans project (.zip or something else) and send it to </a:t>
            </a:r>
            <a:r>
              <a:rPr lang="en-US" sz="2400" dirty="0">
                <a:hlinkClick r:id="rId2"/>
              </a:rPr>
              <a:t>kmc51@pitt.edu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u="sng" dirty="0"/>
              <a:t>Deadline</a:t>
            </a:r>
            <a:r>
              <a:rPr lang="en-US" sz="2400" dirty="0"/>
              <a:t>: End of 4/13 lab (10:50 or 12:50 pm, depending on your section)</a:t>
            </a:r>
          </a:p>
        </p:txBody>
      </p:sp>
    </p:spTree>
    <p:extLst>
      <p:ext uri="{BB962C8B-B14F-4D97-AF65-F5344CB8AC3E}">
        <p14:creationId xmlns:p14="http://schemas.microsoft.com/office/powerpoint/2010/main" val="2756842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395634-F12F-4718-BA5F-AEB7807F3D5E}"/>
              </a:ext>
            </a:extLst>
          </p:cNvPr>
          <p:cNvSpPr txBox="1"/>
          <p:nvPr/>
        </p:nvSpPr>
        <p:spPr>
          <a:xfrm>
            <a:off x="0" y="-33453"/>
            <a:ext cx="8134066" cy="52322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800" u="sng" dirty="0">
                <a:solidFill>
                  <a:srgbClr val="002060"/>
                </a:solidFill>
              </a:rPr>
              <a:t>Assignment</a:t>
            </a:r>
            <a:r>
              <a:rPr lang="en-US" sz="2800" dirty="0">
                <a:solidFill>
                  <a:srgbClr val="002060"/>
                </a:solidFill>
              </a:rPr>
              <a:t>: </a:t>
            </a:r>
            <a:r>
              <a:rPr lang="en-US" sz="2800" dirty="0" err="1">
                <a:solidFill>
                  <a:srgbClr val="002060"/>
                </a:solidFill>
              </a:rPr>
              <a:t>BikeDisplay</a:t>
            </a:r>
            <a:endParaRPr lang="en-US" sz="2400" dirty="0">
              <a:solidFill>
                <a:srgbClr val="002060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7D0283C-F946-4D38-97A2-12778EDB98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6" t="16179" r="34584" b="16179"/>
          <a:stretch/>
        </p:blipFill>
        <p:spPr>
          <a:xfrm>
            <a:off x="304800" y="609604"/>
            <a:ext cx="5577840" cy="38956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BFE64D-5376-471B-A33F-A3E551F79A92}"/>
              </a:ext>
            </a:extLst>
          </p:cNvPr>
          <p:cNvSpPr txBox="1"/>
          <p:nvPr/>
        </p:nvSpPr>
        <p:spPr>
          <a:xfrm>
            <a:off x="304800" y="4625076"/>
            <a:ext cx="678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are to understand this application as receiving information from the sensors of a motorcycle.   You will run a simulation of this.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806AB7-EC56-437A-A372-3A94E3A472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3" t="54613" r="20001" b="32349"/>
          <a:stretch/>
        </p:blipFill>
        <p:spPr>
          <a:xfrm>
            <a:off x="152400" y="5409829"/>
            <a:ext cx="2438400" cy="6463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D1BAF7-CA10-4170-8ADF-A253FBE1DD0B}"/>
              </a:ext>
            </a:extLst>
          </p:cNvPr>
          <p:cNvSpPr txBox="1"/>
          <p:nvPr/>
        </p:nvSpPr>
        <p:spPr>
          <a:xfrm>
            <a:off x="3276600" y="5409829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before, there is skeleton code available to you on the </a:t>
            </a:r>
            <a:r>
              <a:rPr lang="en-US" dirty="0" err="1"/>
              <a:t>webite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8587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667F0D-18BC-4881-8D78-D6B2F8A11F54}"/>
              </a:ext>
            </a:extLst>
          </p:cNvPr>
          <p:cNvSpPr txBox="1"/>
          <p:nvPr/>
        </p:nvSpPr>
        <p:spPr>
          <a:xfrm>
            <a:off x="0" y="-33453"/>
            <a:ext cx="8134066" cy="52322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800" u="sng" dirty="0">
                <a:solidFill>
                  <a:srgbClr val="002060"/>
                </a:solidFill>
              </a:rPr>
              <a:t>Assignment</a:t>
            </a:r>
            <a:r>
              <a:rPr lang="en-US" sz="2800" dirty="0">
                <a:solidFill>
                  <a:srgbClr val="002060"/>
                </a:solidFill>
              </a:rPr>
              <a:t>: </a:t>
            </a:r>
            <a:r>
              <a:rPr lang="en-US" sz="2800" dirty="0" err="1">
                <a:solidFill>
                  <a:srgbClr val="002060"/>
                </a:solidFill>
              </a:rPr>
              <a:t>BikeDisplay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3A8E0F-21A9-480A-BF44-283E33FC0722}"/>
              </a:ext>
            </a:extLst>
          </p:cNvPr>
          <p:cNvSpPr txBox="1"/>
          <p:nvPr/>
        </p:nvSpPr>
        <p:spPr>
          <a:xfrm>
            <a:off x="282498" y="3920475"/>
            <a:ext cx="678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1:51 shows simulation and approximately how it should look.</a:t>
            </a:r>
          </a:p>
          <a:p>
            <a:endParaRPr lang="en-US" sz="2000" dirty="0"/>
          </a:p>
          <a:p>
            <a:r>
              <a:rPr lang="en-US" sz="2000" dirty="0"/>
              <a:t>Fuel gauge, temperature indicator, </a:t>
            </a:r>
            <a:r>
              <a:rPr lang="en-US" sz="2000" dirty="0" err="1"/>
              <a:t>etc</a:t>
            </a:r>
            <a:r>
              <a:rPr lang="en-US" sz="2000" dirty="0"/>
              <a:t>…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473868B-CC0C-4C85-AA3B-F96B2EF4F6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4" t="16910" r="31250" b="14999"/>
          <a:stretch/>
        </p:blipFill>
        <p:spPr>
          <a:xfrm>
            <a:off x="304800" y="545373"/>
            <a:ext cx="5867400" cy="337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67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3EC94A-FF1F-4DBF-BC29-C7ACAB4C9AA5}"/>
              </a:ext>
            </a:extLst>
          </p:cNvPr>
          <p:cNvSpPr txBox="1"/>
          <p:nvPr/>
        </p:nvSpPr>
        <p:spPr>
          <a:xfrm>
            <a:off x="0" y="-33453"/>
            <a:ext cx="8134066" cy="52322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800" u="sng" dirty="0">
                <a:solidFill>
                  <a:srgbClr val="002060"/>
                </a:solidFill>
              </a:rPr>
              <a:t>Assignment</a:t>
            </a:r>
            <a:r>
              <a:rPr lang="en-US" sz="2800" dirty="0">
                <a:solidFill>
                  <a:srgbClr val="002060"/>
                </a:solidFill>
              </a:rPr>
              <a:t>: </a:t>
            </a:r>
            <a:r>
              <a:rPr lang="en-US" sz="2800" dirty="0" err="1">
                <a:solidFill>
                  <a:srgbClr val="002060"/>
                </a:solidFill>
              </a:rPr>
              <a:t>BikeDisplay</a:t>
            </a:r>
            <a:r>
              <a:rPr lang="en-US" sz="2800" dirty="0">
                <a:solidFill>
                  <a:srgbClr val="002060"/>
                </a:solidFill>
              </a:rPr>
              <a:t> (3:42) </a:t>
            </a:r>
            <a:endParaRPr lang="en-US" sz="2400" dirty="0">
              <a:solidFill>
                <a:srgbClr val="002060"/>
              </a:solidFill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BB3577C-F526-4556-8649-EC3197B4CB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9" t="13105" r="32764" b="13105"/>
          <a:stretch/>
        </p:blipFill>
        <p:spPr>
          <a:xfrm>
            <a:off x="457200" y="685800"/>
            <a:ext cx="5410200" cy="3657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599213-453B-45A5-9DE4-C72B1DEE694F}"/>
              </a:ext>
            </a:extLst>
          </p:cNvPr>
          <p:cNvSpPr txBox="1"/>
          <p:nvPr/>
        </p:nvSpPr>
        <p:spPr>
          <a:xfrm>
            <a:off x="304800" y="4539433"/>
            <a:ext cx="7391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Talks about the method he chose to create this (grids/boxes/</a:t>
            </a:r>
            <a:r>
              <a:rPr lang="en-US" sz="2000" dirty="0" err="1"/>
              <a:t>etc</a:t>
            </a:r>
            <a:r>
              <a:rPr lang="en-US" sz="2000" dirty="0"/>
              <a:t>)…Some of this was imported from an outside source.</a:t>
            </a:r>
          </a:p>
          <a:p>
            <a:r>
              <a:rPr lang="en-US" sz="2000" dirty="0"/>
              <a:t>Describes giving a label to the temperature gauge so that later he can make reference to it in his code (for disabling it when relevant).</a:t>
            </a:r>
          </a:p>
        </p:txBody>
      </p:sp>
    </p:spTree>
    <p:extLst>
      <p:ext uri="{BB962C8B-B14F-4D97-AF65-F5344CB8AC3E}">
        <p14:creationId xmlns:p14="http://schemas.microsoft.com/office/powerpoint/2010/main" val="2667310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BF5A55-2734-403D-859B-7C2ED0D2D48E}"/>
              </a:ext>
            </a:extLst>
          </p:cNvPr>
          <p:cNvSpPr txBox="1"/>
          <p:nvPr/>
        </p:nvSpPr>
        <p:spPr>
          <a:xfrm>
            <a:off x="0" y="-33453"/>
            <a:ext cx="8134066" cy="52322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800" u="sng" dirty="0">
                <a:solidFill>
                  <a:srgbClr val="002060"/>
                </a:solidFill>
              </a:rPr>
              <a:t>Assignment</a:t>
            </a:r>
            <a:r>
              <a:rPr lang="en-US" sz="2800" dirty="0">
                <a:solidFill>
                  <a:srgbClr val="002060"/>
                </a:solidFill>
              </a:rPr>
              <a:t>: </a:t>
            </a:r>
            <a:r>
              <a:rPr lang="en-US" sz="2800" dirty="0" err="1">
                <a:solidFill>
                  <a:srgbClr val="002060"/>
                </a:solidFill>
              </a:rPr>
              <a:t>BikeDisplay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  <a:endParaRPr lang="en-US" sz="2400" dirty="0">
              <a:solidFill>
                <a:srgbClr val="002060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5A1F250-CFCA-41D0-B277-831D66E5A5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7" t="15693" r="35000" b="18204"/>
          <a:stretch/>
        </p:blipFill>
        <p:spPr>
          <a:xfrm>
            <a:off x="457200" y="609600"/>
            <a:ext cx="5219700" cy="3276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E2A510-B5A7-409B-8E56-A0595914057E}"/>
              </a:ext>
            </a:extLst>
          </p:cNvPr>
          <p:cNvSpPr txBox="1"/>
          <p:nvPr/>
        </p:nvSpPr>
        <p:spPr>
          <a:xfrm>
            <a:off x="371333" y="4114800"/>
            <a:ext cx="7391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9:33 starts talking about odometer pane (which will be put where the grey vertical box is).  Mentions that he cannot create the gauge he needs there in </a:t>
            </a:r>
            <a:r>
              <a:rPr lang="en-US" sz="2000" dirty="0" err="1"/>
              <a:t>SceneBuilder</a:t>
            </a:r>
            <a:r>
              <a:rPr lang="en-US" sz="2000" dirty="0"/>
              <a:t> – will need to go to the code.</a:t>
            </a:r>
          </a:p>
          <a:p>
            <a:endParaRPr lang="en-US" sz="2000" dirty="0"/>
          </a:p>
          <a:p>
            <a:r>
              <a:rPr lang="en-US" sz="2000" dirty="0"/>
              <a:t>Describes how to get the children of the vertical box, and then create the gauge (next slide).</a:t>
            </a:r>
          </a:p>
        </p:txBody>
      </p:sp>
    </p:spTree>
    <p:extLst>
      <p:ext uri="{BB962C8B-B14F-4D97-AF65-F5344CB8AC3E}">
        <p14:creationId xmlns:p14="http://schemas.microsoft.com/office/powerpoint/2010/main" val="2845555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AD5673-46B0-4433-96E9-38E94D50B38F}"/>
              </a:ext>
            </a:extLst>
          </p:cNvPr>
          <p:cNvSpPr txBox="1"/>
          <p:nvPr/>
        </p:nvSpPr>
        <p:spPr>
          <a:xfrm>
            <a:off x="0" y="-33453"/>
            <a:ext cx="8134066" cy="52322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800" u="sng" dirty="0">
                <a:solidFill>
                  <a:srgbClr val="002060"/>
                </a:solidFill>
              </a:rPr>
              <a:t>Assignment</a:t>
            </a:r>
            <a:r>
              <a:rPr lang="en-US" sz="2800" dirty="0">
                <a:solidFill>
                  <a:srgbClr val="002060"/>
                </a:solidFill>
              </a:rPr>
              <a:t>: </a:t>
            </a:r>
            <a:r>
              <a:rPr lang="en-US" sz="2800" dirty="0" err="1">
                <a:solidFill>
                  <a:srgbClr val="002060"/>
                </a:solidFill>
              </a:rPr>
              <a:t>BikeDisplay</a:t>
            </a:r>
            <a:r>
              <a:rPr lang="en-US" sz="2800" dirty="0">
                <a:solidFill>
                  <a:srgbClr val="002060"/>
                </a:solidFill>
              </a:rPr>
              <a:t> (about 12:23) </a:t>
            </a:r>
            <a:endParaRPr lang="en-US" sz="2400" dirty="0">
              <a:solidFill>
                <a:srgbClr val="002060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569D7D2-B4AA-4C61-ADB2-51B014B2DC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t="16179" r="30833" b="16179"/>
          <a:stretch/>
        </p:blipFill>
        <p:spPr>
          <a:xfrm>
            <a:off x="228600" y="599420"/>
            <a:ext cx="5943600" cy="3352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BA103A-987E-47F3-B97B-48708C0FD281}"/>
              </a:ext>
            </a:extLst>
          </p:cNvPr>
          <p:cNvSpPr txBox="1"/>
          <p:nvPr/>
        </p:nvSpPr>
        <p:spPr>
          <a:xfrm>
            <a:off x="256478" y="3952220"/>
            <a:ext cx="739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Method for creating new gauge.   Note this is in the skeleton code.</a:t>
            </a:r>
          </a:p>
        </p:txBody>
      </p:sp>
    </p:spTree>
    <p:extLst>
      <p:ext uri="{BB962C8B-B14F-4D97-AF65-F5344CB8AC3E}">
        <p14:creationId xmlns:p14="http://schemas.microsoft.com/office/powerpoint/2010/main" val="2064533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7C082C-1614-4305-B1A2-964C57EF4391}"/>
              </a:ext>
            </a:extLst>
          </p:cNvPr>
          <p:cNvSpPr txBox="1"/>
          <p:nvPr/>
        </p:nvSpPr>
        <p:spPr>
          <a:xfrm>
            <a:off x="0" y="-33453"/>
            <a:ext cx="8134066" cy="52322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800" u="sng" dirty="0">
                <a:solidFill>
                  <a:srgbClr val="002060"/>
                </a:solidFill>
              </a:rPr>
              <a:t>Assignment</a:t>
            </a:r>
            <a:r>
              <a:rPr lang="en-US" sz="2800" dirty="0">
                <a:solidFill>
                  <a:srgbClr val="002060"/>
                </a:solidFill>
              </a:rPr>
              <a:t>: </a:t>
            </a:r>
            <a:r>
              <a:rPr lang="en-US" sz="2800" dirty="0" err="1">
                <a:solidFill>
                  <a:srgbClr val="002060"/>
                </a:solidFill>
              </a:rPr>
              <a:t>BikeDisplay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  <a:endParaRPr lang="en-US" sz="2400" dirty="0">
              <a:solidFill>
                <a:srgbClr val="002060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F704548-65B9-4C8C-8491-350F2C0FD0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22330" r="30833" b="14643"/>
          <a:stretch/>
        </p:blipFill>
        <p:spPr>
          <a:xfrm>
            <a:off x="609600" y="761992"/>
            <a:ext cx="7498080" cy="39924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E5C2B0-3CDD-491A-976B-77107F5035D5}"/>
              </a:ext>
            </a:extLst>
          </p:cNvPr>
          <p:cNvSpPr txBox="1"/>
          <p:nvPr/>
        </p:nvSpPr>
        <p:spPr>
          <a:xfrm>
            <a:off x="371333" y="4754479"/>
            <a:ext cx="739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will be a general method for adding new components that cannot be added in </a:t>
            </a:r>
            <a:r>
              <a:rPr lang="en-US" sz="2000" dirty="0" err="1"/>
              <a:t>SceneBuilder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039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AD5673-46B0-4433-96E9-38E94D50B38F}"/>
              </a:ext>
            </a:extLst>
          </p:cNvPr>
          <p:cNvSpPr txBox="1"/>
          <p:nvPr/>
        </p:nvSpPr>
        <p:spPr>
          <a:xfrm>
            <a:off x="0" y="-33453"/>
            <a:ext cx="8134066" cy="52322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800" u="sng" dirty="0">
                <a:solidFill>
                  <a:srgbClr val="002060"/>
                </a:solidFill>
              </a:rPr>
              <a:t>Assignment</a:t>
            </a:r>
            <a:r>
              <a:rPr lang="en-US" sz="2800" dirty="0">
                <a:solidFill>
                  <a:srgbClr val="002060"/>
                </a:solidFill>
              </a:rPr>
              <a:t>: </a:t>
            </a:r>
            <a:r>
              <a:rPr lang="en-US" sz="2800" dirty="0" err="1">
                <a:solidFill>
                  <a:srgbClr val="002060"/>
                </a:solidFill>
              </a:rPr>
              <a:t>BikeDisplay</a:t>
            </a:r>
            <a:r>
              <a:rPr lang="en-US" sz="2800" dirty="0">
                <a:solidFill>
                  <a:srgbClr val="002060"/>
                </a:solidFill>
              </a:rPr>
              <a:t> (about 15:17) 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BA103A-987E-47F3-B97B-48708C0FD281}"/>
              </a:ext>
            </a:extLst>
          </p:cNvPr>
          <p:cNvSpPr txBox="1"/>
          <p:nvPr/>
        </p:nvSpPr>
        <p:spPr>
          <a:xfrm>
            <a:off x="256478" y="3952220"/>
            <a:ext cx="7391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 need to import a jar file so that we can make use of the outside package.	  You want to get Medusa version 8 without dependencies.</a:t>
            </a:r>
          </a:p>
          <a:p>
            <a:endParaRPr lang="en-US" sz="2000" dirty="0"/>
          </a:p>
          <a:p>
            <a:r>
              <a:rPr lang="en-US" sz="2000" dirty="0"/>
              <a:t>Remember where you save the downloaded file so you can add the path to </a:t>
            </a:r>
            <a:r>
              <a:rPr lang="en-US" sz="2000" dirty="0" err="1"/>
              <a:t>Netbeans</a:t>
            </a:r>
            <a:r>
              <a:rPr lang="en-US" sz="2000" dirty="0"/>
              <a:t>.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D75622D-6917-481F-82C2-C22BFFCCDB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19255" r="30833" b="16179"/>
          <a:stretch/>
        </p:blipFill>
        <p:spPr>
          <a:xfrm>
            <a:off x="265771" y="620793"/>
            <a:ext cx="5791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43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E7DB38-747A-48DF-88F8-2FCC583746CE}"/>
              </a:ext>
            </a:extLst>
          </p:cNvPr>
          <p:cNvSpPr txBox="1"/>
          <p:nvPr/>
        </p:nvSpPr>
        <p:spPr>
          <a:xfrm>
            <a:off x="0" y="-33453"/>
            <a:ext cx="8134066" cy="52322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800" u="sng" dirty="0">
                <a:solidFill>
                  <a:srgbClr val="002060"/>
                </a:solidFill>
              </a:rPr>
              <a:t>Assignment</a:t>
            </a:r>
            <a:r>
              <a:rPr lang="en-US" sz="2800" dirty="0">
                <a:solidFill>
                  <a:srgbClr val="002060"/>
                </a:solidFill>
              </a:rPr>
              <a:t>: </a:t>
            </a:r>
            <a:r>
              <a:rPr lang="en-US" sz="2800" dirty="0" err="1">
                <a:solidFill>
                  <a:srgbClr val="002060"/>
                </a:solidFill>
              </a:rPr>
              <a:t>BikeDisplay</a:t>
            </a:r>
            <a:r>
              <a:rPr lang="en-US" sz="2800" dirty="0">
                <a:solidFill>
                  <a:srgbClr val="002060"/>
                </a:solidFill>
              </a:rPr>
              <a:t> (16:47) </a:t>
            </a:r>
            <a:endParaRPr lang="en-US" sz="2400" dirty="0">
              <a:solidFill>
                <a:srgbClr val="002060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C066AEC-AE01-4C6C-8AE5-70F122A54F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16179" r="33333" b="14024"/>
          <a:stretch/>
        </p:blipFill>
        <p:spPr>
          <a:xfrm>
            <a:off x="228600" y="523221"/>
            <a:ext cx="5791200" cy="34596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CCB393-0F35-4D86-A1FF-180DBE08E7DA}"/>
              </a:ext>
            </a:extLst>
          </p:cNvPr>
          <p:cNvSpPr txBox="1"/>
          <p:nvPr/>
        </p:nvSpPr>
        <p:spPr>
          <a:xfrm>
            <a:off x="224883" y="3923834"/>
            <a:ext cx="7391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You’ll right click your Project name and then go to Properties.</a:t>
            </a:r>
          </a:p>
          <a:p>
            <a:r>
              <a:rPr lang="en-US" sz="2000" dirty="0"/>
              <a:t>The instructions describes how to connect Medusa to </a:t>
            </a:r>
            <a:r>
              <a:rPr lang="en-US" sz="2000" dirty="0" err="1"/>
              <a:t>Netbeans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dirty="0"/>
              <a:t>Also at 19:00 refers to a YouTube video that describes how to work with the gauges.</a:t>
            </a:r>
          </a:p>
        </p:txBody>
      </p:sp>
    </p:spTree>
    <p:extLst>
      <p:ext uri="{BB962C8B-B14F-4D97-AF65-F5344CB8AC3E}">
        <p14:creationId xmlns:p14="http://schemas.microsoft.com/office/powerpoint/2010/main" val="1145866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6192</TotalTime>
  <Words>717</Words>
  <Application>Microsoft Office PowerPoint</Application>
  <PresentationFormat>On-screen Show (4:3)</PresentationFormat>
  <Paragraphs>65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Karin Cox</dc:creator>
  <cp:lastModifiedBy>Karin Cox</cp:lastModifiedBy>
  <cp:revision>296</cp:revision>
  <dcterms:created xsi:type="dcterms:W3CDTF">2020-01-08T21:39:42Z</dcterms:created>
  <dcterms:modified xsi:type="dcterms:W3CDTF">2020-04-06T20:01:34Z</dcterms:modified>
</cp:coreProperties>
</file>